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8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0"/>
            <a:ext cx="112772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FFFFFF"/>
                </a:solidFill>
              </a:defRPr>
            </a:pPr>
            <a:r>
              <a:t>Crypto Commons</a:t>
            </a:r>
            <a:br/>
            <a:r>
              <a:t>Gathering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>
                <a:solidFill>
                  <a:srgbClr val="FFFFFF"/>
                </a:solidFill>
              </a:defRPr>
            </a:pPr>
            <a:r>
              <a:t>Sponsorship Package | August 16-22 | Austrian Alps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228B22"/>
                </a:solidFill>
              </a:defRPr>
            </a:pPr>
            <a:r>
              <a:t>At a Glance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38047" y="2286000"/>
            <a:ext cx="3200400" cy="2743200"/>
          </a:xfrm>
          <a:prstGeom prst="roundRect">
            <a:avLst/>
          </a:prstGeom>
          <a:solidFill>
            <a:srgbClr val="F0F9F0"/>
          </a:solidFill>
          <a:ln w="25400">
            <a:solidFill>
              <a:srgbClr val="228B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047" y="2743200"/>
            <a:ext cx="32004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6000" b="1">
                <a:solidFill>
                  <a:srgbClr val="228B22"/>
                </a:solidFill>
              </a:defRPr>
            </a:pPr>
            <a:r>
              <a:t>100+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047" y="393192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1E1E1E"/>
                </a:solidFill>
              </a:defRPr>
            </a:pPr>
            <a:r>
              <a:t>Participants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95647" y="2286000"/>
            <a:ext cx="3200400" cy="2743200"/>
          </a:xfrm>
          <a:prstGeom prst="roundRect">
            <a:avLst/>
          </a:prstGeom>
          <a:solidFill>
            <a:srgbClr val="F0F9F0"/>
          </a:solidFill>
          <a:ln w="25400">
            <a:solidFill>
              <a:srgbClr val="228B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495647" y="2743200"/>
            <a:ext cx="32004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6000" b="1">
                <a:solidFill>
                  <a:srgbClr val="228B22"/>
                </a:solidFill>
              </a:defRPr>
            </a:pPr>
            <a: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647" y="393192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1E1E1E"/>
                </a:solidFill>
              </a:defRPr>
            </a:pPr>
            <a:r>
              <a:t>Years Running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53247" y="2286000"/>
            <a:ext cx="3200400" cy="2743200"/>
          </a:xfrm>
          <a:prstGeom prst="roundRect">
            <a:avLst/>
          </a:prstGeom>
          <a:solidFill>
            <a:srgbClr val="F0F9F0"/>
          </a:solidFill>
          <a:ln w="25400">
            <a:solidFill>
              <a:srgbClr val="228B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53247" y="2743200"/>
            <a:ext cx="32004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6000" b="1">
                <a:solidFill>
                  <a:srgbClr val="228B22"/>
                </a:solidFill>
              </a:defRPr>
            </a:pPr>
            <a:r>
              <a:t>20+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247" y="393192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1E1E1E"/>
                </a:solidFill>
              </a:defRPr>
            </a:pPr>
            <a:r>
              <a:t>Countries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228B22"/>
                </a:solidFill>
              </a:defRPr>
            </a:pPr>
            <a:r>
              <a:t>What is CCG?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51560"/>
            <a:ext cx="3657600" cy="45720"/>
          </a:xfrm>
          <a:prstGeom prst="rect">
            <a:avLst/>
          </a:prstGeom>
          <a:solidFill>
            <a:srgbClr val="228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Week-long unconference at the intersection of crypto, regenerative finance, and commons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Fully participant-driven: no pre-set agenda, schedule co-created daily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Movements like #CoFi and #MycoFi were born here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Deeply relational: genuine connections formed over a week of co-living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Off-grid mountain retreat in the Austrian Alps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228B22"/>
                </a:solidFill>
              </a:defRPr>
            </a:pPr>
            <a:r>
              <a:t>Why Sponsor CCG 2026?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51560"/>
            <a:ext cx="3657600" cy="45720"/>
          </a:xfrm>
          <a:prstGeom prst="rect">
            <a:avLst/>
          </a:prstGeom>
          <a:solidFill>
            <a:srgbClr val="228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5486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000"/>
              </a:spcAft>
              <a:defRPr sz="1800">
                <a:solidFill>
                  <a:srgbClr val="1E1E1E"/>
                </a:solidFill>
              </a:defRPr>
            </a:pPr>
            <a:r>
              <a:t>• Reach influential ReFi builders &amp; researchers</a:t>
            </a:r>
          </a:p>
          <a:p>
            <a:pPr>
              <a:spcAft>
                <a:spcPts val="1000"/>
              </a:spcAft>
              <a:defRPr sz="1800">
                <a:solidFill>
                  <a:srgbClr val="1E1E1E"/>
                </a:solidFill>
              </a:defRPr>
            </a:pPr>
            <a:r>
              <a:t>• Association with real impact movements</a:t>
            </a:r>
          </a:p>
          <a:p>
            <a:pPr>
              <a:spcAft>
                <a:spcPts val="1000"/>
              </a:spcAft>
              <a:defRPr sz="1800">
                <a:solidFill>
                  <a:srgbClr val="1E1E1E"/>
                </a:solidFill>
              </a:defRPr>
            </a:pPr>
            <a:r>
              <a:t>• Values-aligned, committed audience</a:t>
            </a:r>
          </a:p>
          <a:p>
            <a:pPr>
              <a:spcAft>
                <a:spcPts val="1000"/>
              </a:spcAft>
              <a:defRPr sz="1800">
                <a:solidFill>
                  <a:srgbClr val="1E1E1E"/>
                </a:solidFill>
              </a:defRPr>
            </a:pPr>
            <a:r>
              <a:t>• 6 years of trust and credibility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48095" y="1371600"/>
            <a:ext cx="5486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000"/>
              </a:spcAft>
              <a:defRPr sz="1800">
                <a:solidFill>
                  <a:srgbClr val="1E1E1E"/>
                </a:solidFill>
              </a:defRPr>
            </a:pPr>
            <a:r>
              <a:t>• Non-extractive economics</a:t>
            </a:r>
          </a:p>
          <a:p>
            <a:pPr>
              <a:spcAft>
                <a:spcPts val="1000"/>
              </a:spcAft>
              <a:defRPr sz="1800">
                <a:solidFill>
                  <a:srgbClr val="1E1E1E"/>
                </a:solidFill>
              </a:defRPr>
            </a:pPr>
            <a:r>
              <a:t>• Complete financial transparency</a:t>
            </a:r>
          </a:p>
          <a:p>
            <a:pPr>
              <a:spcAft>
                <a:spcPts val="1000"/>
              </a:spcAft>
              <a:defRPr sz="1800">
                <a:solidFill>
                  <a:srgbClr val="1E1E1E"/>
                </a:solidFill>
              </a:defRPr>
            </a:pPr>
            <a:r>
              <a:t>• ~40% return attendee rate</a:t>
            </a:r>
          </a:p>
          <a:p>
            <a:pPr>
              <a:spcAft>
                <a:spcPts val="1000"/>
              </a:spcAft>
              <a:defRPr sz="1800">
                <a:solidFill>
                  <a:srgbClr val="1E1E1E"/>
                </a:solidFill>
              </a:defRPr>
            </a:pPr>
            <a:r>
              <a:t>• Genuine partnerships over marketing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228B22"/>
                </a:solidFill>
              </a:defRPr>
            </a:pPr>
            <a:r>
              <a:t>Who Attends CCG?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51560"/>
            <a:ext cx="3657600" cy="45720"/>
          </a:xfrm>
          <a:prstGeom prst="rect">
            <a:avLst/>
          </a:prstGeom>
          <a:solidFill>
            <a:srgbClr val="228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35% Builders &amp; Developers — Protocol engineers, smart contract devs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25% Researchers &amp; Academics — PhD students, professors, think tanks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15% Artists &amp; Designers — Solarpunk creators, game designers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15% Activists &amp; Organizers — Cooperative founders, policy advocates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10% Investors &amp; Funders — Impact investors, grant makers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0"/>
          </a:xfrm>
          <a:prstGeom prst="rect">
            <a:avLst/>
          </a:prstGeom>
          <a:solidFill>
            <a:srgbClr val="228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MYCELIUM PARTNER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365760"/>
            <a:ext cx="3657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4200" b="1">
                <a:solidFill>
                  <a:srgbClr val="FFFFFF"/>
                </a:solidFill>
              </a:defRPr>
            </a:pPr>
            <a:r>
              <a:t>€10,000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i="1">
                <a:solidFill>
                  <a:srgbClr val="FFFFFF"/>
                </a:solidFill>
              </a:defRPr>
            </a:pPr>
            <a:r>
              <a:t>Become part of the CCG ecosystem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4 complimentary full-access passes (€600 value)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Dedicated 60-minute sponsored session slot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Private dinner with organizers and community leaders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Logo on website hero section and all event materials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Acknowledgment at opening and closing ceremonies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First access to participant list for networking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0"/>
          </a:xfrm>
          <a:prstGeom prst="rect">
            <a:avLst/>
          </a:prstGeom>
          <a:solidFill>
            <a:srgbClr val="228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SPORE PARTNER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365760"/>
            <a:ext cx="3657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4200" b="1">
                <a:solidFill>
                  <a:srgbClr val="FFFFFF"/>
                </a:solidFill>
              </a:defRPr>
            </a:pPr>
            <a:r>
              <a:t>€5,000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i="1">
                <a:solidFill>
                  <a:srgbClr val="FFFFFF"/>
                </a:solidFill>
              </a:defRPr>
            </a:pPr>
            <a:r>
              <a:t>Plant seeds for regenerative futures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2 complimentary full-access passes (€300 value)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30-minute workshop or presentation slot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Logo on website sponsor section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Logo on event signage and materials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Social media recognition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0"/>
          </a:xfrm>
          <a:prstGeom prst="rect">
            <a:avLst/>
          </a:prstGeom>
          <a:solidFill>
            <a:srgbClr val="228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SYMBIONT SUPPORTER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365760"/>
            <a:ext cx="3657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4200" b="1">
                <a:solidFill>
                  <a:srgbClr val="FFFFFF"/>
                </a:solidFill>
              </a:defRPr>
            </a:pPr>
            <a:r>
              <a:t>€2,500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i="1">
                <a:solidFill>
                  <a:srgbClr val="FFFFFF"/>
                </a:solidFill>
              </a:defRPr>
            </a:pPr>
            <a:r>
              <a:t>Support commons-building infrastructure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1 complimentary full-access pass (€150 value)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Logo on website sponsor section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Logo on event signage</a:t>
            </a:r>
          </a:p>
          <a:p>
            <a:pPr>
              <a:spcAft>
                <a:spcPts val="1400"/>
              </a:spcAft>
              <a:defRPr sz="2000">
                <a:solidFill>
                  <a:srgbClr val="1E1E1E"/>
                </a:solidFill>
              </a:defRPr>
            </a:pPr>
            <a:r>
              <a:t>✓  Social media mention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228B22"/>
                </a:solidFill>
              </a:defRPr>
            </a:pPr>
            <a:r>
              <a:t>Alternative Partnerships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51560"/>
            <a:ext cx="3657600" cy="45720"/>
          </a:xfrm>
          <a:prstGeom prst="rect">
            <a:avLst/>
          </a:prstGeom>
          <a:solidFill>
            <a:srgbClr val="228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Track Sponsorship — Name a theme track, curate sessions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Accommodation Sponsorship (~€3,000-5,000) — Enable access for those who need support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Meal Sponsorship (~€2,000-4,000) — Your name synonymous with nourishment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Documentation Sponsorship (~€1,500) — Photo, video, written summaries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Travel Grants — Fund scholarships for underrepresented regions</a:t>
            </a:r>
          </a:p>
          <a:p>
            <a:pPr>
              <a:spcAft>
                <a:spcPts val="1200"/>
              </a:spcAft>
              <a:defRPr sz="2000">
                <a:solidFill>
                  <a:srgbClr val="1E1E1E"/>
                </a:solidFill>
              </a:defRPr>
            </a:pPr>
            <a:r>
              <a:t>• Technology Partnership — In-kind tools and infrastructure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8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Let's Talk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0"/>
            <a:ext cx="112772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 algn="ctr">
              <a:spcAft>
                <a:spcPts val="800"/>
              </a:spcAft>
              <a:defRPr sz="2400">
                <a:solidFill>
                  <a:srgbClr val="FFFFFF"/>
                </a:solidFill>
              </a:defRPr>
            </a:pPr>
            <a:r>
              <a:t>contact@cryptocommonsgather.ing</a:t>
            </a:r>
          </a:p>
          <a:p>
            <a:pPr algn="ctr">
              <a:spcAft>
                <a:spcPts val="800"/>
              </a:spcAft>
              <a:defRPr sz="2400">
                <a:solidFill>
                  <a:srgbClr val="FFFFFF"/>
                </a:solidFill>
              </a:defRPr>
            </a:pPr>
          </a:p>
          <a:p>
            <a:pPr algn="ctr">
              <a:spcAft>
                <a:spcPts val="800"/>
              </a:spcAft>
              <a:defRPr sz="2400">
                <a:solidFill>
                  <a:srgbClr val="FFFFFF"/>
                </a:solidFill>
              </a:defRPr>
            </a:pPr>
            <a:r>
              <a:t>cryptocommonsgather.ing</a:t>
            </a:r>
          </a:p>
          <a:p>
            <a:pPr algn="ctr">
              <a:spcAft>
                <a:spcPts val="800"/>
              </a:spcAft>
              <a:defRPr sz="2400">
                <a:solidFill>
                  <a:srgbClr val="FFFFFF"/>
                </a:solidFill>
              </a:defRPr>
            </a:pPr>
          </a:p>
          <a:p>
            <a:pPr algn="ctr">
              <a:spcAft>
                <a:spcPts val="800"/>
              </a:spcAft>
              <a:defRPr sz="2400">
                <a:solidFill>
                  <a:srgbClr val="FFFFFF"/>
                </a:solidFill>
              </a:defRPr>
            </a:pPr>
            <a:r>
              <a:t>August 16-22, 2026 | Austrian Alps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