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220429-1457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B22234">
              <a:alpha val="7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389120" y="2194560"/>
            <a:ext cx="3383280" cy="411480"/>
          </a:xfrm>
          <a:prstGeom prst="roundRect">
            <a:avLst/>
          </a:prstGeom>
          <a:noFill/>
          <a:ln w="12700">
            <a:solidFill>
              <a:srgbClr val="FFFFFF">
                <a:alpha val="5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389120" y="2221992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6th Edition — August 16-22,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834640"/>
            <a:ext cx="112772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200" b="1" i="0">
                <a:solidFill>
                  <a:srgbClr val="FFFFFF"/>
                </a:solidFill>
              </a:defRPr>
            </a:pPr>
            <a:r>
              <a:t>Crypto Commons</a:t>
            </a:r>
            <a:br/>
            <a:r>
              <a:t>Gathering 2026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0" y="4251960"/>
            <a:ext cx="822960" cy="36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448056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 i="0">
                <a:solidFill>
                  <a:srgbClr val="FFFFFF"/>
                </a:solidFill>
              </a:defRPr>
            </a:pPr>
            <a:r>
              <a:t>Sponsorship Partnership Deck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937760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 i="0">
                <a:solidFill>
                  <a:srgbClr val="A0A0A0"/>
                </a:solidFill>
              </a:defRPr>
            </a:pPr>
            <a:r>
              <a:t>Commons Hub, Austrian Alps · cryptocommonsgather.ing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A0A0A0"/>
                </a:solidFill>
              </a:defRPr>
            </a:pPr>
            <a:r>
              <a:t>CCG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A0A0"/>
                </a:solidFill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18872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22234"/>
                </a:solidFill>
              </a:defRPr>
            </a:pPr>
            <a:r>
              <a:rPr spc="200"/>
              <a:t>ABOUT THE GATHERING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50876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41414"/>
                </a:solidFill>
              </a:defRPr>
            </a:pPr>
            <a:r>
              <a:t>A week-long unconference where crypto meets the commons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6858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787878"/>
                </a:solidFill>
              </a:defRPr>
            </a:pPr>
            <a:r>
              <a:t>The Crypto Commons Gathering is an annual retreat in the Austrian Alps where builders, researchers, and activists working on regenerative finance, cooperative economics, and commons-based infrastructure come together for a week of co-living, co-creating, and radical imagination.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91840"/>
            <a:ext cx="6858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787878"/>
                </a:solidFill>
              </a:defRPr>
            </a:pPr>
            <a:r>
              <a:t>Now in its 6th edition, CCG has become the premier gathering for the people building post-capitalist economic infrastructure. Not a conference — a convivium.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47895" y="2560320"/>
            <a:ext cx="164592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47895" y="2743200"/>
            <a:ext cx="1645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 i="0">
                <a:solidFill>
                  <a:srgbClr val="B22234"/>
                </a:solidFill>
              </a:defRPr>
            </a:pPr>
            <a:r>
              <a:t>6th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7895" y="3337560"/>
            <a:ext cx="1645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787878"/>
                </a:solidFill>
              </a:defRPr>
            </a:pPr>
            <a:r>
              <a:t>Annual Edition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30975" y="2560320"/>
            <a:ext cx="164592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0975" y="2743200"/>
            <a:ext cx="1645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 i="0">
                <a:solidFill>
                  <a:srgbClr val="B22234"/>
                </a:solidFill>
              </a:defRPr>
            </a:pPr>
            <a:r>
              <a:t>60+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0975" y="3337560"/>
            <a:ext cx="1645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787878"/>
                </a:solidFill>
              </a:defRPr>
            </a:pPr>
            <a:r>
              <a:t>Participants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4055" y="2560320"/>
            <a:ext cx="164592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14055" y="2743200"/>
            <a:ext cx="1645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 i="0">
                <a:solidFill>
                  <a:srgbClr val="B22234"/>
                </a:solidFill>
              </a:defRPr>
            </a:pPr>
            <a:r>
              <a:t>15+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14055" y="3337560"/>
            <a:ext cx="1645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787878"/>
                </a:solidFill>
              </a:defRPr>
            </a:pPr>
            <a:r>
              <a:t>Countries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997135" y="2560320"/>
            <a:ext cx="164592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97135" y="2743200"/>
            <a:ext cx="1645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 i="0">
                <a:solidFill>
                  <a:srgbClr val="B22234"/>
                </a:solidFill>
              </a:defRPr>
            </a:pPr>
            <a:r>
              <a:t>∞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97135" y="3337560"/>
            <a:ext cx="1645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787878"/>
                </a:solidFill>
              </a:defRPr>
            </a:pPr>
            <a:r>
              <a:t>Real Value</a:t>
            </a:r>
            <a:br/>
            <a:r>
              <a:t>Produced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CCG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220830-1048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>
              <a:alpha val="8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22234"/>
                </a:solidFill>
              </a:defRPr>
            </a:pPr>
            <a:r>
              <a:rPr spc="200"/>
              <a:t>TRACK RECORD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50876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Real impact across five editions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468880"/>
            <a:ext cx="5943600" cy="2194560"/>
          </a:xfrm>
          <a:prstGeom prst="roundRect">
            <a:avLst/>
          </a:prstGeom>
          <a:solidFill>
            <a:srgbClr val="2A2A2A"/>
          </a:solidFill>
          <a:ln w="12700"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651760"/>
            <a:ext cx="5943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 i="0">
                <a:solidFill>
                  <a:srgbClr val="E69B91"/>
                </a:solidFill>
              </a:defRPr>
            </a:pPr>
            <a:r>
              <a:t>300+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337560"/>
            <a:ext cx="5943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A0A0A0"/>
                </a:solidFill>
              </a:defRPr>
            </a:pPr>
            <a:r>
              <a:t>Total Attendees Across Five Editions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79476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 i="0">
                <a:solidFill>
                  <a:srgbClr val="A0A0A0"/>
                </a:solidFill>
              </a:defRPr>
            </a:pPr>
            <a:r>
              <a:t>Builders, researchers, activists, artists, and funders from 15+ countries.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0" y="2468880"/>
            <a:ext cx="5029200" cy="2194560"/>
          </a:xfrm>
          <a:prstGeom prst="roundRect">
            <a:avLst/>
          </a:prstGeom>
          <a:solidFill>
            <a:srgbClr val="2A2A2A"/>
          </a:solidFill>
          <a:ln w="12700"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32320" y="2651760"/>
            <a:ext cx="4297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 i="0">
                <a:solidFill>
                  <a:srgbClr val="FFFFFF"/>
                </a:solidFill>
              </a:defRPr>
            </a:pPr>
            <a:r>
              <a:t>Movements Catalyzed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3017520"/>
            <a:ext cx="4297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FFFFFF"/>
                </a:solidFill>
              </a:defRPr>
            </a:pPr>
            <a:r>
              <a:t>#ReFi — Regenerative Finance: catalyzed at CCG, ReFi Unconference (2022)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3337560"/>
            <a:ext cx="4297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FFFFFF"/>
                </a:solidFill>
              </a:defRPr>
            </a:pPr>
            <a:r>
              <a:t>#CoFi — Cooperative Finance: redefining collaborative financial infrastructure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0" y="3611880"/>
            <a:ext cx="4297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FFFFFF"/>
                </a:solidFill>
              </a:defRPr>
            </a:pPr>
            <a:r>
              <a:t>#MycoFi — Mycelial Finance: biomimetic approaches to economic design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32320" y="3931920"/>
            <a:ext cx="3931920" cy="914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0" y="4023360"/>
            <a:ext cx="4297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A0A0A0"/>
                </a:solidFill>
              </a:defRPr>
            </a:pPr>
            <a:r>
              <a:t>New protocols, collaborative frameworks, and digital public infrastructures have emerged from these gatherings.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02920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A0A0A0"/>
                </a:solidFill>
              </a:defRPr>
            </a:pPr>
            <a:r>
              <a:t>Teams from Commons Stack, BlockScience, Regen Network, EthicHub, Circles UBI, ReFi DAO, Holochain, Economic Space Agency, zkNetwork, and more.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A0A0A0"/>
                </a:solidFill>
              </a:defRPr>
            </a:pPr>
            <a:r>
              <a:t>CCG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A0A0"/>
                </a:solidFill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18872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22234"/>
                </a:solidFill>
              </a:defRPr>
            </a:pPr>
            <a:r>
              <a:rPr spc="200"/>
              <a:t>WHY PARTNER WITH 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50876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41414"/>
                </a:solidFill>
              </a:defRPr>
            </a:pPr>
            <a:r>
              <a:t>Four reasons to sponsor CCG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560320"/>
            <a:ext cx="53949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59" y="274320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Reach Influential Builders, Thought Leaders &amp; Decision Makers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3108960"/>
            <a:ext cx="4846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787878"/>
                </a:solidFill>
              </a:defRPr>
            </a:pPr>
            <a:r>
              <a:t>ReFi protocol teams, DAO governance researchers, cooperative founders, academic researchers, and impact investors. Decision-makers you won't find at traditional crypto conferences.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2560320"/>
            <a:ext cx="53949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59" y="274320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Association with Real Impact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59" y="3108960"/>
            <a:ext cx="4846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787878"/>
                </a:solidFill>
              </a:defRPr>
            </a:pPr>
            <a:r>
              <a:t>CCG has catalyzed #ReFi, #CoFi, and #MycoFi — movements shaping regenerative finance. Your brand joins a legacy of genuine innovation.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206240"/>
            <a:ext cx="53949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438912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Values-Aligned Audience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4754879"/>
            <a:ext cx="4846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787878"/>
                </a:solidFill>
              </a:defRPr>
            </a:pPr>
            <a:r>
              <a:t>These aren't casual observers. They lead projects with real traction, make purchasing decisions, and influence discourse across crypto-commons and open source.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4206240"/>
            <a:ext cx="53949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37959" y="438912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Six Years of Trust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59" y="4754879"/>
            <a:ext cx="4846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787878"/>
                </a:solidFill>
              </a:defRPr>
            </a:pPr>
            <a:r>
              <a:t>Complete financial transparency. Non-extractive economics. Participant-driven format. 500+ active community members. No one profits — all funds serve the gathering.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CCG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220503-1554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>
              <a:alpha val="8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22234"/>
                </a:solidFill>
              </a:defRPr>
            </a:pPr>
            <a:r>
              <a:rPr spc="200"/>
              <a:t>WHO YOU'LL REACH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50876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60+ participants from 15+ countries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19456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A0A0A0"/>
                </a:solidFill>
              </a:defRPr>
            </a:pPr>
            <a:r>
              <a:t>Not casual observers — committed builders who influence discourse and make decisions for their organizations.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743200"/>
            <a:ext cx="3566160" cy="1234440"/>
          </a:xfrm>
          <a:prstGeom prst="roundRect">
            <a:avLst/>
          </a:prstGeom>
          <a:solidFill>
            <a:srgbClr val="2A2A2A"/>
          </a:solidFill>
          <a:ln w="12700"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288036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E69B91"/>
                </a:solidFill>
              </a:defRPr>
            </a:pPr>
            <a:r>
              <a:t>35%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291840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 i="0">
                <a:solidFill>
                  <a:srgbClr val="FFFFFF"/>
                </a:solidFill>
              </a:defRPr>
            </a:pPr>
            <a:r>
              <a:t>Builders &amp; Devs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3520440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A0A0A0"/>
                </a:solidFill>
              </a:defRPr>
            </a:pPr>
            <a:r>
              <a:t>Protocol engineers, smart contract devs, infrastructure builders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97679" y="2743200"/>
            <a:ext cx="3566160" cy="1234440"/>
          </a:xfrm>
          <a:prstGeom prst="roundRect">
            <a:avLst/>
          </a:prstGeom>
          <a:solidFill>
            <a:srgbClr val="2A2A2A"/>
          </a:solidFill>
          <a:ln w="12700"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1999" y="288036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E69B91"/>
                </a:solidFill>
              </a:defRPr>
            </a:pPr>
            <a:r>
              <a:t>25%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1999" y="3291840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 i="0">
                <a:solidFill>
                  <a:srgbClr val="FFFFFF"/>
                </a:solidFill>
              </a:defRPr>
            </a:pPr>
            <a:r>
              <a:t>Researchers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1999" y="3520440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A0A0A0"/>
                </a:solidFill>
              </a:defRPr>
            </a:pPr>
            <a:r>
              <a:t>PhD students, professors, think tank members, policy experts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19" y="2743200"/>
            <a:ext cx="3566160" cy="1234440"/>
          </a:xfrm>
          <a:prstGeom prst="roundRect">
            <a:avLst/>
          </a:prstGeom>
          <a:solidFill>
            <a:srgbClr val="2A2A2A"/>
          </a:solidFill>
          <a:ln w="12700"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40" y="288036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E69B91"/>
                </a:solidFill>
              </a:defRPr>
            </a:pPr>
            <a:r>
              <a:t>15%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3291840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 i="0">
                <a:solidFill>
                  <a:srgbClr val="FFFFFF"/>
                </a:solidFill>
              </a:defRPr>
            </a:pPr>
            <a:r>
              <a:t>Artists &amp; Designers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3520440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A0A0A0"/>
                </a:solidFill>
              </a:defRPr>
            </a:pPr>
            <a:r>
              <a:t>Game designers, solarpunk creators, UX/UI specialists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160520"/>
            <a:ext cx="3566160" cy="1234440"/>
          </a:xfrm>
          <a:prstGeom prst="roundRect">
            <a:avLst/>
          </a:prstGeom>
          <a:solidFill>
            <a:srgbClr val="2A2A2A"/>
          </a:solidFill>
          <a:ln w="12700"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59" y="429768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E69B91"/>
                </a:solidFill>
              </a:defRPr>
            </a:pPr>
            <a:r>
              <a:t>15%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59" y="4709159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 i="0">
                <a:solidFill>
                  <a:srgbClr val="FFFFFF"/>
                </a:solidFill>
              </a:defRPr>
            </a:pPr>
            <a:r>
              <a:t>Activists &amp; Organizers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59" y="4937759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A0A0A0"/>
                </a:solidFill>
              </a:defRPr>
            </a:pPr>
            <a:r>
              <a:t>Cooperative founders, community organizers, policy advocates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97679" y="4160520"/>
            <a:ext cx="3566160" cy="1234440"/>
          </a:xfrm>
          <a:prstGeom prst="roundRect">
            <a:avLst/>
          </a:prstGeom>
          <a:solidFill>
            <a:srgbClr val="2A2A2A"/>
          </a:solidFill>
          <a:ln w="12700"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1999" y="429768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E69B91"/>
                </a:solidFill>
              </a:defRPr>
            </a:pPr>
            <a:r>
              <a:t>10%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1999" y="4709159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 i="0">
                <a:solidFill>
                  <a:srgbClr val="FFFFFF"/>
                </a:solidFill>
              </a:defRPr>
            </a:pPr>
            <a:r>
              <a:t>Investors &amp; Funders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1999" y="4937759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A0A0A0"/>
                </a:solidFill>
              </a:defRPr>
            </a:pPr>
            <a:r>
              <a:t>Impact investors, grant makers, ecosystem funders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19" y="4160520"/>
            <a:ext cx="3566160" cy="1234440"/>
          </a:xfrm>
          <a:prstGeom prst="roundRect">
            <a:avLst/>
          </a:prstGeom>
          <a:solidFill>
            <a:srgbClr val="2A2A2A"/>
          </a:solidFill>
          <a:ln w="12700"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21040" y="429768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E69B91"/>
                </a:solidFill>
              </a:defRPr>
            </a:pPr>
            <a:r>
              <a:t>60%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1040" y="4709159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 i="0">
                <a:solidFill>
                  <a:srgbClr val="FFFFFF"/>
                </a:solidFill>
              </a:defRPr>
            </a:pPr>
            <a:r>
              <a:t>Based in Europe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21040" y="4937759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A0A0A0"/>
                </a:solidFill>
              </a:defRPr>
            </a:pPr>
            <a:r>
              <a:t>20% N. America, 15% Global South, 5% Asia-Pacific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A0A0A0"/>
                </a:solidFill>
              </a:defRPr>
            </a:pPr>
            <a:r>
              <a:t>CCG 2026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A0A0"/>
                </a:solidFill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22234"/>
                </a:solidFill>
              </a:defRPr>
            </a:pPr>
            <a:r>
              <a:rPr spc="200"/>
              <a:t>PARTNERSHIP TIERS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144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 i="0">
                <a:solidFill>
                  <a:srgbClr val="141414"/>
                </a:solidFill>
              </a:defRPr>
            </a:pPr>
            <a:r>
              <a:t>Three ways to support CCG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1645920"/>
            <a:ext cx="76196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 i="0">
                <a:solidFill>
                  <a:srgbClr val="787878"/>
                </a:solidFill>
              </a:defRPr>
            </a:pPr>
            <a:r>
              <a:t>We're seeking €10,000–15,000 in total sponsorship. Every contribution makes CCG more accessible and impactful.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286000"/>
            <a:ext cx="356616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222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423160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 i="0">
                <a:solidFill>
                  <a:srgbClr val="141414"/>
                </a:solidFill>
              </a:defRPr>
            </a:pPr>
            <a:r>
              <a:t>MYCELIUM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69748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B22234"/>
                </a:solidFill>
              </a:defRPr>
            </a:pPr>
            <a:r>
              <a:t>€5,000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24612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1" i="0">
                <a:solidFill>
                  <a:srgbClr val="787878"/>
                </a:solidFill>
              </a:defRPr>
            </a:pPr>
            <a:r>
              <a:t>RECOGNITION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342900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Logo on website hero &amp; all pages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361188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Featured on all event materials &amp; badges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379476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Opening &amp; closing acknowledgment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397764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Social media across all channels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425196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1" i="0">
                <a:solidFill>
                  <a:srgbClr val="787878"/>
                </a:solidFill>
              </a:defRPr>
            </a:pPr>
            <a:r>
              <a:t>ENGAGEMENT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443484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2 event tickets, lodging and food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61772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30-min sponsored session slot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59" y="480060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Participant introductions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59" y="507492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1" i="0">
                <a:solidFill>
                  <a:srgbClr val="787878"/>
                </a:solidFill>
              </a:defRPr>
            </a:pPr>
            <a:r>
              <a:t>CONTENT &amp; MEDIA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59" y="525780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Pre-event spotlight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544068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Post-event report feature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59" y="562356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"Official Sponsor" usage rights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2286000"/>
            <a:ext cx="356616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17720" y="2423160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 i="0">
                <a:solidFill>
                  <a:srgbClr val="141414"/>
                </a:solidFill>
              </a:defRPr>
            </a:pPr>
            <a:r>
              <a:t>SPORE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7720" y="269748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B22234"/>
                </a:solidFill>
              </a:defRPr>
            </a:pPr>
            <a:r>
              <a:t>€2,500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17720" y="324612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1" i="0">
                <a:solidFill>
                  <a:srgbClr val="787878"/>
                </a:solidFill>
              </a:defRPr>
            </a:pPr>
            <a:r>
              <a:t>RECOGNITION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17720" y="342900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Logo on website sponsor section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17720" y="361188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Logo on event signage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17720" y="379476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Social media mention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17720" y="406908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1" i="0">
                <a:solidFill>
                  <a:srgbClr val="787878"/>
                </a:solidFill>
              </a:defRPr>
            </a:pPr>
            <a:r>
              <a:t>ENGAGEMENT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17720" y="425196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1 event ticket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17720" y="443484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Priority registration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17720" y="470916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1" i="0">
                <a:solidFill>
                  <a:srgbClr val="787878"/>
                </a:solidFill>
              </a:defRPr>
            </a:pPr>
            <a:r>
              <a:t>CONTENT &amp; MEDIA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17720" y="489204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Event newsletter mention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17720" y="507492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Post-event summary inclusion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138160" y="2286000"/>
            <a:ext cx="356616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12480" y="2423160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 i="0">
                <a:solidFill>
                  <a:srgbClr val="141414"/>
                </a:solidFill>
              </a:defRPr>
            </a:pPr>
            <a:r>
              <a:t>FRIEND OF THE COMMONS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12480" y="269748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B22234"/>
                </a:solidFill>
              </a:defRPr>
            </a:pPr>
            <a:r>
              <a:t>€1,000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12480" y="324612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1" i="0">
                <a:solidFill>
                  <a:srgbClr val="787878"/>
                </a:solidFill>
              </a:defRPr>
            </a:pPr>
            <a:r>
              <a:t>RECOGNITION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12480" y="342900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Name/logo on supporters section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12480" y="361188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Social media thank-you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12480" y="379476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Ceremony acknowledgment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12480" y="406908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1" i="0">
                <a:solidFill>
                  <a:srgbClr val="787878"/>
                </a:solidFill>
              </a:defRPr>
            </a:pPr>
            <a:r>
              <a:t>ENGAGEMENT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12480" y="425196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141414"/>
                </a:solidFill>
              </a:defRPr>
            </a:pPr>
            <a:r>
              <a:t>✓  1 event ticket at 50% off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CCG 2026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22234"/>
                </a:solidFill>
              </a:defRPr>
            </a:pPr>
            <a:r>
              <a:rPr spc="200"/>
              <a:t>LEAD PARTNER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737360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 i="0">
                <a:solidFill>
                  <a:srgbClr val="FFFFFF"/>
                </a:solidFill>
              </a:defRPr>
            </a:pPr>
            <a:r>
              <a:t>MYCELIUM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286000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 i="0">
                <a:solidFill>
                  <a:srgbClr val="E69B91"/>
                </a:solidFill>
              </a:defRPr>
            </a:pPr>
            <a:r>
              <a:t>€5,000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926080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A0A0A0"/>
                </a:solidFill>
              </a:defRPr>
            </a:pPr>
            <a:r>
              <a:t>Become part of the CCG ecosystem. Maximum visibility, meaningful engagement, and lasting association with the commons movement.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3840480"/>
            <a:ext cx="45720" cy="822960"/>
          </a:xfrm>
          <a:prstGeom prst="rect">
            <a:avLst/>
          </a:prstGeom>
          <a:solidFill>
            <a:srgbClr val="B222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840480"/>
            <a:ext cx="5303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i="1">
                <a:solidFill>
                  <a:srgbClr val="A0A0A0"/>
                </a:solidFill>
              </a:defRPr>
            </a:pPr>
            <a:r>
              <a:t>"The ideas I encountered at CCG completely changed how I think about protocol design. It's like nothing else in the crypto space."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434840"/>
            <a:ext cx="5303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A0A0A0"/>
                </a:solidFill>
              </a:defRPr>
            </a:pPr>
            <a:r>
              <a:t>— ReFi builder, 2023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0" y="1371600"/>
            <a:ext cx="5029200" cy="4754880"/>
          </a:xfrm>
          <a:prstGeom prst="roundRect">
            <a:avLst/>
          </a:prstGeom>
          <a:solidFill>
            <a:srgbClr val="2A2A2A"/>
          </a:solidFill>
          <a:ln w="12700"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0" y="1508760"/>
            <a:ext cx="4480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 i="0">
                <a:solidFill>
                  <a:srgbClr val="A0A0A0"/>
                </a:solidFill>
              </a:defRPr>
            </a:pPr>
            <a:r>
              <a:t>WHAT YOU 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1828800"/>
            <a:ext cx="44805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✓  2 event tickets, lodging and food to the week-long gathering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✓  30-minute sponsored session — workshop, presentation, or demo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✓  Logo on website hero section and every page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✓  Featured on all event materials, badges, and signage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✓  Acknowledgment at opening and closing ceremonies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✓  Social media spotlight across all CCG channels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✓  Spotlight in pre-event communications to 500+ members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✓  Dedicated feature in post-event report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✓  Rights to use "Official Sponsor of CCG 2026"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✓  Participant introductions (with consent)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A0A0A0"/>
                </a:solidFill>
              </a:defRPr>
            </a:pPr>
            <a:r>
              <a:t>CCG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A0A0"/>
                </a:solidFill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566928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5120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 i="0">
                <a:solidFill>
                  <a:srgbClr val="787878"/>
                </a:solidFill>
              </a:defRPr>
            </a:pPr>
            <a:r>
              <a:t>WHAT YOU GET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74519"/>
            <a:ext cx="51206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141414"/>
                </a:solidFill>
              </a:defRPr>
            </a:pPr>
            <a:r>
              <a:t>✓  1 event ticket to the week-long gathering</a:t>
            </a:r>
          </a:p>
          <a:p>
            <a:pPr>
              <a:spcAft>
                <a:spcPts val="600"/>
              </a:spcAft>
              <a:defRPr sz="1200">
                <a:solidFill>
                  <a:srgbClr val="141414"/>
                </a:solidFill>
              </a:defRPr>
            </a:pPr>
            <a:r>
              <a:t>✓  Priority registration — secure your spot before public sales</a:t>
            </a:r>
          </a:p>
          <a:p>
            <a:pPr>
              <a:spcAft>
                <a:spcPts val="600"/>
              </a:spcAft>
              <a:defRPr sz="1200">
                <a:solidFill>
                  <a:srgbClr val="141414"/>
                </a:solidFill>
              </a:defRPr>
            </a:pPr>
            <a:r>
              <a:t>✓  Logo on the website sponsor section</a:t>
            </a:r>
          </a:p>
          <a:p>
            <a:pPr>
              <a:spcAft>
                <a:spcPts val="600"/>
              </a:spcAft>
              <a:defRPr sz="1200">
                <a:solidFill>
                  <a:srgbClr val="141414"/>
                </a:solidFill>
              </a:defRPr>
            </a:pPr>
            <a:r>
              <a:t>✓  Logo on event signage at the Commons Hub</a:t>
            </a:r>
          </a:p>
          <a:p>
            <a:pPr>
              <a:spcAft>
                <a:spcPts val="600"/>
              </a:spcAft>
              <a:defRPr sz="1200">
                <a:solidFill>
                  <a:srgbClr val="141414"/>
                </a:solidFill>
              </a:defRPr>
            </a:pPr>
            <a:r>
              <a:t>✓  Social media mention across CCG channels</a:t>
            </a:r>
          </a:p>
          <a:p>
            <a:pPr>
              <a:spcAft>
                <a:spcPts val="600"/>
              </a:spcAft>
              <a:defRPr sz="1200">
                <a:solidFill>
                  <a:srgbClr val="141414"/>
                </a:solidFill>
              </a:defRPr>
            </a:pPr>
            <a:r>
              <a:t>✓  Named in event newsletter to 500+ subscribers</a:t>
            </a:r>
          </a:p>
          <a:p>
            <a:pPr>
              <a:spcAft>
                <a:spcPts val="600"/>
              </a:spcAft>
              <a:defRPr sz="1200">
                <a:solidFill>
                  <a:srgbClr val="141414"/>
                </a:solidFill>
              </a:defRPr>
            </a:pPr>
            <a:r>
              <a:t>✓  Included in post-event summary and documentation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0" y="137160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22234"/>
                </a:solidFill>
              </a:defRPr>
            </a:pPr>
            <a:r>
              <a:rPr spc="200"/>
              <a:t>SUPPORTER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7373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 i="0">
                <a:solidFill>
                  <a:srgbClr val="141414"/>
                </a:solidFill>
              </a:defRPr>
            </a:pPr>
            <a:r>
              <a:t>SPORE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1945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 i="0">
                <a:solidFill>
                  <a:srgbClr val="B22234"/>
                </a:solidFill>
              </a:defRPr>
            </a:pPr>
            <a:r>
              <a:t>€2,500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2834640"/>
            <a:ext cx="4846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787878"/>
                </a:solidFill>
              </a:defRPr>
            </a:pPr>
            <a:r>
              <a:t>Plant seeds for regenerative futures. Meaningful recognition and a direct connection to the community, at an accessible investment level.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66560" y="3840480"/>
            <a:ext cx="45720" cy="731520"/>
          </a:xfrm>
          <a:prstGeom prst="rect">
            <a:avLst/>
          </a:prstGeom>
          <a:solidFill>
            <a:srgbClr val="B222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0" y="384048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1">
                <a:solidFill>
                  <a:srgbClr val="787878"/>
                </a:solidFill>
              </a:defRPr>
            </a:pPr>
            <a:r>
              <a:t>"CCG is where I found my people — the ones who actually believe another world is possible and are building it together."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0" y="4297680"/>
            <a:ext cx="46634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— Returning participant, 2024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CCG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22234"/>
                </a:solidFill>
              </a:defRPr>
            </a:pPr>
            <a:r>
              <a:rPr spc="200"/>
              <a:t>SOLIDARITY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737360"/>
            <a:ext cx="5486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 i="0">
                <a:solidFill>
                  <a:srgbClr val="FFFFFF"/>
                </a:solidFill>
              </a:defRPr>
            </a:pPr>
            <a:r>
              <a:t>FRIEND OF</a:t>
            </a:r>
            <a:br/>
            <a:r>
              <a:t>THE COMMONS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65176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 i="0">
                <a:solidFill>
                  <a:srgbClr val="E69B91"/>
                </a:solidFill>
              </a:defRPr>
            </a:pPr>
            <a:r>
              <a:t>€1,000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A0A0A0"/>
                </a:solidFill>
              </a:defRPr>
            </a:pPr>
            <a:r>
              <a:t>Show solidarity with the movement. Every contribution helps keep CCG accessible and makes a real difference for participants who need support.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3931920"/>
            <a:ext cx="45720" cy="822960"/>
          </a:xfrm>
          <a:prstGeom prst="rect">
            <a:avLst/>
          </a:prstGeom>
          <a:solidFill>
            <a:srgbClr val="B222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931920"/>
            <a:ext cx="5303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i="1">
                <a:solidFill>
                  <a:srgbClr val="A0A0A0"/>
                </a:solidFill>
              </a:defRPr>
            </a:pPr>
            <a:r>
              <a:t>"I came for the unconference, I stayed for the community. Four years later, my closest collaborators are people I met at CCG."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526280"/>
            <a:ext cx="5303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A0A0A0"/>
                </a:solidFill>
              </a:defRPr>
            </a:pPr>
            <a:r>
              <a:t>— Cooperative founder, 2022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0" y="1371600"/>
            <a:ext cx="5029200" cy="4114800"/>
          </a:xfrm>
          <a:prstGeom prst="roundRect">
            <a:avLst/>
          </a:prstGeom>
          <a:solidFill>
            <a:srgbClr val="2A2A2A"/>
          </a:solidFill>
          <a:ln w="12700"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0" y="1508760"/>
            <a:ext cx="4480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 i="0">
                <a:solidFill>
                  <a:srgbClr val="A0A0A0"/>
                </a:solidFill>
              </a:defRPr>
            </a:pPr>
            <a:r>
              <a:t>WHAT YOU 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1828800"/>
            <a:ext cx="44805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t>✓  1 event ticket at 50% off — attend the full gathering at half price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t>✓  Name or logo on the website supporters section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t>✓  Social media thank-you post across CCG channels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t>✓  Acknowledgment at opening and closing ceremonies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0" y="3840480"/>
            <a:ext cx="4480560" cy="914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0" y="3977639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A0A0A0"/>
                </a:solidFill>
              </a:defRPr>
            </a:pPr>
            <a:r>
              <a:t>Perfect for individuals, small organizations, and cooperatives who want to show support for commons-based futures.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A0A0A0"/>
                </a:solidFill>
              </a:defRPr>
            </a:pPr>
            <a:r>
              <a:t>CCG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A0A0"/>
                </a:solidFill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18872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22234"/>
                </a:solidFill>
              </a:defRPr>
            </a:pPr>
            <a:r>
              <a:rPr spc="200"/>
              <a:t>FULL TRANSPARENCY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50876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41414"/>
                </a:solidFill>
              </a:defRPr>
            </a:pPr>
            <a:r>
              <a:t>Where your sponsorship goes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Estimated Event Budget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4114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141414"/>
                </a:solidFill>
              </a:defRPr>
            </a:pPr>
            <a:r>
              <a:t>Food &amp; catering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926080"/>
            <a:ext cx="41148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787878"/>
                </a:solidFill>
              </a:defRPr>
            </a:pPr>
            <a:r>
              <a:t>6 days, 60+ participants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2788920"/>
            <a:ext cx="1097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 i="0">
                <a:solidFill>
                  <a:srgbClr val="141414"/>
                </a:solidFill>
              </a:defRPr>
            </a:pPr>
            <a:r>
              <a:t>€8,500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3108960"/>
            <a:ext cx="5577840" cy="4572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200400"/>
            <a:ext cx="4114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141414"/>
                </a:solidFill>
              </a:defRPr>
            </a:pPr>
            <a:r>
              <a:t>Venue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383280"/>
            <a:ext cx="41148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787878"/>
                </a:solidFill>
              </a:defRPr>
            </a:pPr>
            <a:r>
              <a:t>Facility, electricity, water, internet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3246120"/>
            <a:ext cx="1097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 i="0">
                <a:solidFill>
                  <a:srgbClr val="141414"/>
                </a:solidFill>
              </a:defRPr>
            </a:pPr>
            <a:r>
              <a:t>€5,000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566160"/>
            <a:ext cx="5577840" cy="4572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657600"/>
            <a:ext cx="4114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141414"/>
                </a:solidFill>
              </a:defRPr>
            </a:pPr>
            <a:r>
              <a:t>Accessibility &amp; travel support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840480"/>
            <a:ext cx="41148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787878"/>
                </a:solidFill>
              </a:defRPr>
            </a:pPr>
            <a:r>
              <a:t>Grants, subsidies, accommodations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3703320"/>
            <a:ext cx="1097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 i="0">
                <a:solidFill>
                  <a:srgbClr val="141414"/>
                </a:solidFill>
              </a:defRPr>
            </a:pPr>
            <a:r>
              <a:t>€3,500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023360"/>
            <a:ext cx="5577840" cy="4572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4114800"/>
            <a:ext cx="4114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141414"/>
                </a:solidFill>
              </a:defRPr>
            </a:pPr>
            <a:r>
              <a:t>Event coordination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297680"/>
            <a:ext cx="41148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787878"/>
                </a:solidFill>
              </a:defRPr>
            </a:pPr>
            <a:r>
              <a:t>Part-time logistics &amp; comms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0" y="4160520"/>
            <a:ext cx="1097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 i="0">
                <a:solidFill>
                  <a:srgbClr val="141414"/>
                </a:solidFill>
              </a:defRPr>
            </a:pPr>
            <a:r>
              <a:t>€3,000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4480560"/>
            <a:ext cx="5577840" cy="4572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4572000"/>
            <a:ext cx="4114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141414"/>
                </a:solidFill>
              </a:defRPr>
            </a:pPr>
            <a:r>
              <a:t>Design &amp; marketing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754880"/>
            <a:ext cx="41148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787878"/>
                </a:solidFill>
              </a:defRPr>
            </a:pPr>
            <a:r>
              <a:t>Branding, print materials, outreach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0" y="4617720"/>
            <a:ext cx="1097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 i="0">
                <a:solidFill>
                  <a:srgbClr val="141414"/>
                </a:solidFill>
              </a:defRPr>
            </a:pPr>
            <a:r>
              <a:t>€2,000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937760"/>
            <a:ext cx="5577840" cy="4572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5029200"/>
            <a:ext cx="4114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141414"/>
                </a:solidFill>
              </a:defRPr>
            </a:pPr>
            <a:r>
              <a:t>Documentation &amp; media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212080"/>
            <a:ext cx="41148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787878"/>
                </a:solidFill>
              </a:defRPr>
            </a:pPr>
            <a:r>
              <a:t>Photo, video, written summaries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5074920"/>
            <a:ext cx="1097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 i="0">
                <a:solidFill>
                  <a:srgbClr val="141414"/>
                </a:solidFill>
              </a:defRPr>
            </a:pPr>
            <a:r>
              <a:t>€1,500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5394960"/>
            <a:ext cx="5577840" cy="4572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48640" y="5486400"/>
            <a:ext cx="4114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141414"/>
                </a:solidFill>
              </a:defRPr>
            </a:pPr>
            <a:r>
              <a:t>Supplies &amp; admin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41148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787878"/>
                </a:solidFill>
              </a:defRPr>
            </a:pPr>
            <a:r>
              <a:t>Materials, insurance, processing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0" y="5532120"/>
            <a:ext cx="1097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1" i="0">
                <a:solidFill>
                  <a:srgbClr val="141414"/>
                </a:solidFill>
              </a:defRPr>
            </a:pPr>
            <a:r>
              <a:t>€1,500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5852160"/>
            <a:ext cx="5577840" cy="4572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48640" y="6035040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 i="0">
                <a:solidFill>
                  <a:srgbClr val="141414"/>
                </a:solidFill>
              </a:defRPr>
            </a:pPr>
            <a:r>
              <a:t>Total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6035040"/>
            <a:ext cx="1554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600" b="1" i="0">
                <a:solidFill>
                  <a:srgbClr val="B22234"/>
                </a:solidFill>
              </a:defRPr>
            </a:pPr>
            <a:r>
              <a:t>€25,000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6560" y="237744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Revenue Sources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766560" y="2743200"/>
            <a:ext cx="484632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040880" y="2834640"/>
            <a:ext cx="2743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141414"/>
                </a:solidFill>
              </a:defRPr>
            </a:pPr>
            <a:r>
              <a:t>Food contributions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698480" y="2834640"/>
            <a:ext cx="731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 i="0">
                <a:solidFill>
                  <a:srgbClr val="141414"/>
                </a:solidFill>
              </a:defRPr>
            </a:pPr>
            <a:r>
              <a:t>~€8.5k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40880" y="3154680"/>
            <a:ext cx="3474720" cy="109728"/>
          </a:xfrm>
          <a:prstGeom prst="rect">
            <a:avLst/>
          </a:prstGeom>
          <a:solidFill>
            <a:srgbClr val="B222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766560" y="3749039"/>
            <a:ext cx="484632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040880" y="3840480"/>
            <a:ext cx="2743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141414"/>
                </a:solidFill>
              </a:defRPr>
            </a:pPr>
            <a:r>
              <a:t>Ticket sales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98480" y="3840480"/>
            <a:ext cx="731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 i="0">
                <a:solidFill>
                  <a:srgbClr val="141414"/>
                </a:solidFill>
              </a:defRPr>
            </a:pPr>
            <a:r>
              <a:t>~€7k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40880" y="4160520"/>
            <a:ext cx="2834640" cy="109728"/>
          </a:xfrm>
          <a:prstGeom prst="rect">
            <a:avLst/>
          </a:prstGeom>
          <a:solidFill>
            <a:srgbClr val="B222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6766560" y="4754880"/>
            <a:ext cx="4846320" cy="822960"/>
          </a:xfrm>
          <a:prstGeom prst="roundRect">
            <a:avLst/>
          </a:prstGeom>
          <a:solidFill>
            <a:srgbClr val="FFF5F5"/>
          </a:solidFill>
          <a:ln w="12700">
            <a:solidFill>
              <a:srgbClr val="B222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040880" y="4846320"/>
            <a:ext cx="2743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141414"/>
                </a:solidFill>
              </a:defRPr>
            </a:pPr>
            <a:r>
              <a:t>Sponsorship gap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480060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600" b="1" i="0">
                <a:solidFill>
                  <a:srgbClr val="B22234"/>
                </a:solidFill>
              </a:defRPr>
            </a:pPr>
            <a:r>
              <a:t>€10–15k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40880" y="5120640"/>
            <a:ext cx="42062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This is where your support makes the difference.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766560" y="5760720"/>
            <a:ext cx="4846320" cy="502920"/>
          </a:xfrm>
          <a:prstGeom prst="roundRect">
            <a:avLst/>
          </a:prstGeom>
          <a:solidFill>
            <a:srgbClr val="F0F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040880" y="5806440"/>
            <a:ext cx="42062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141414"/>
                </a:solidFill>
              </a:defRPr>
            </a:pPr>
            <a:r>
              <a:t>No organizer profits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040880" y="5989320"/>
            <a:ext cx="42062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787878"/>
                </a:solidFill>
              </a:defRPr>
            </a:pPr>
            <a:r>
              <a:t>All organizing team members cover their own expenses. Full budget published publicly.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CCG 2026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18872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22234"/>
                </a:solidFill>
              </a:defRPr>
            </a:pPr>
            <a:r>
              <a:rPr spc="200"/>
              <a:t>BEYOND FINANCIAL SPONSORSHIP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50876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41414"/>
                </a:solidFill>
              </a:defRPr>
            </a:pPr>
            <a:r>
              <a:t>Alternative partnerships welcome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560320"/>
            <a:ext cx="35661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59" y="2743200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Track Sponsorship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97180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Custom pricing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3200400"/>
            <a:ext cx="3017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Sponsor a specific theme track with naming rights and session curation involvement.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79" y="2560320"/>
            <a:ext cx="35661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1999" y="2743200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Accommodation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9" y="297180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~€3,000–5,000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1999" y="3200400"/>
            <a:ext cx="3017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Cover accommodation for participants who need financial support, broadening access.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2560320"/>
            <a:ext cx="35661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2743200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Meal Sponsorship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97180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~€2,000–4,000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3200400"/>
            <a:ext cx="3017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Sponsor catered meals — your name becomes synonymous with nourishment and care.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114800"/>
            <a:ext cx="35661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59" y="4297680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Documentation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59" y="452628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~€1,500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754880"/>
            <a:ext cx="3017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Support professional photography, videography, and written summaries with credit.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97679" y="4114800"/>
            <a:ext cx="35661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1999" y="4297680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Travel Grants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1999" y="452628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Custom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1999" y="4754880"/>
            <a:ext cx="3017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Fund travel scholarships for participants from underrepresented regions or backgrounds.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19" y="4114800"/>
            <a:ext cx="35661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21040" y="4297680"/>
            <a:ext cx="3017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141414"/>
                </a:solidFill>
              </a:defRPr>
            </a:pPr>
            <a:r>
              <a:t>Tech Partnership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526280"/>
            <a:ext cx="3017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In-kind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21040" y="4754880"/>
            <a:ext cx="3017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787878"/>
                </a:solidFill>
              </a:defRPr>
            </a:pPr>
            <a:r>
              <a:t>Provide tools, platforms, or infrastructure (streaming, collaboration) in exchange for recognition.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CCG 2026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220430-1703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B22234">
              <a:alpha val="8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1887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 i="0">
                <a:solidFill>
                  <a:srgbClr val="FFFFFF"/>
                </a:solidFill>
              </a:defRPr>
            </a:pPr>
            <a:r>
              <a:t>Let's build together.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103120"/>
            <a:ext cx="85340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FFFFFF"/>
                </a:solidFill>
              </a:defRPr>
            </a:pPr>
            <a:r>
              <a:t>We're not seeking logo placement in exchange for attention.</a:t>
            </a:r>
            <a:br/>
            <a:r>
              <a:t>We're seeking partners who share our vision of regenerative,</a:t>
            </a:r>
            <a:br/>
            <a:r>
              <a:t>cooperative, and commons-based futures.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0480" y="3200400"/>
            <a:ext cx="4572000" cy="822960"/>
          </a:xfrm>
          <a:prstGeom prst="roundRect">
            <a:avLst/>
          </a:prstGeom>
          <a:solidFill>
            <a:srgbClr val="96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840480" y="3246120"/>
            <a:ext cx="4572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A0A0A0"/>
                </a:solidFill>
              </a:defRPr>
            </a:pPr>
            <a:r>
              <a:t>Get in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347472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</a:defRPr>
            </a:pPr>
            <a:r>
              <a:t>contact@cryptocommonsgather.ing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4297680"/>
            <a:ext cx="4572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A0A0A0"/>
                </a:solidFill>
              </a:defRPr>
            </a:pPr>
            <a:r>
              <a:t>Learn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0" y="452628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FFFFFF"/>
                </a:solidFill>
              </a:defRPr>
            </a:pPr>
            <a:r>
              <a:t>cryptocommonsgather.ing/sponsorships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71600" y="5120640"/>
            <a:ext cx="9448495" cy="457200"/>
          </a:xfrm>
          <a:prstGeom prst="roundRect">
            <a:avLst/>
          </a:prstGeom>
          <a:solidFill>
            <a:srgbClr val="96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645920" y="5166360"/>
            <a:ext cx="8899855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FFFFFF"/>
                </a:solidFill>
              </a:defRPr>
            </a:pPr>
            <a:r>
              <a:t>Bonus: Valley of the Commons takes place at the same venue immediately after CCG — sponsors gain extended visibility across both events.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5852160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A0A0A0"/>
                </a:solidFill>
              </a:defRPr>
            </a:pPr>
            <a:r>
              <a:t>Crypto Commons Association · Commons Hub, Reichenau an der Rax, Austria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6446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A0A0A0"/>
                </a:solidFill>
              </a:defRPr>
            </a:pPr>
            <a:r>
              <a:t>CCG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A0A0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